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84" r:id="rId3"/>
    <p:sldId id="257" r:id="rId4"/>
    <p:sldId id="259" r:id="rId5"/>
    <p:sldId id="283" r:id="rId6"/>
    <p:sldId id="260" r:id="rId7"/>
    <p:sldId id="264" r:id="rId8"/>
    <p:sldId id="285" r:id="rId9"/>
    <p:sldId id="286" r:id="rId10"/>
    <p:sldId id="300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1" r:id="rId25"/>
    <p:sldId id="302" r:id="rId26"/>
    <p:sldId id="303" r:id="rId27"/>
    <p:sldId id="309" r:id="rId28"/>
    <p:sldId id="305" r:id="rId29"/>
    <p:sldId id="304" r:id="rId30"/>
    <p:sldId id="308" r:id="rId31"/>
    <p:sldId id="306" r:id="rId32"/>
    <p:sldId id="30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CUSTOM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4800" y="3963360"/>
            <a:ext cx="11581920" cy="228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>
            <a:lvl1pPr indent="0">
              <a:buNone/>
              <a:defRPr/>
            </a:lvl1pPr>
          </a:lstStyle>
          <a:p>
            <a:pPr indent="0">
              <a:buNone/>
            </a:pPr>
            <a:r>
              <a:rPr lang="fr-FR" sz="5333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575986" indent="-431989">
              <a:spcBef>
                <a:spcPts val="1889"/>
              </a:spcBef>
              <a:buClr>
                <a:srgbClr val="000000"/>
              </a:buClr>
              <a:buSzPct val="45000"/>
              <a:buFont typeface="Wingdings" charset="2"/>
              <a:buChar char=""/>
              <a:defRPr/>
            </a:lvl1pPr>
          </a:lstStyle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67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1151971" lvl="1" indent="-431989">
              <a:spcBef>
                <a:spcPts val="151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67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727957" lvl="2" indent="-383990">
              <a:spcBef>
                <a:spcPts val="113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67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2303942" lvl="3" indent="-287993">
              <a:spcBef>
                <a:spcPts val="75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67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879928" lvl="4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667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3455914" lvl="5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667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4031899" lvl="6" indent="-287993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667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53839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998267-99B0-3458-EB6B-40AF37C0D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72" y="1150374"/>
            <a:ext cx="9243870" cy="44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CD175-333B-2300-118C-FAB198C95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7BACE-C1D5-870A-B92C-941D4229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dk1"/>
                </a:solidFill>
                <a:latin typeface="Bricolage Grotesque"/>
              </a:rPr>
              <a:t>Subir un repositorio desde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local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forma 3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HUB</a:t>
            </a:r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095ACCC-AF67-716D-ACF4-0624850A2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CFC32E-EF6E-7890-89D7-92F6F534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217" y="1188626"/>
            <a:ext cx="6433890" cy="44807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55329E-6CC7-13EF-FB04-4EB473B60DC0}"/>
              </a:ext>
            </a:extLst>
          </p:cNvPr>
          <p:cNvSpPr txBox="1"/>
          <p:nvPr/>
        </p:nvSpPr>
        <p:spPr>
          <a:xfrm>
            <a:off x="422893" y="2182762"/>
            <a:ext cx="453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Cuando se sube un repositorio local Git a GitHub, todas las ramas se convierten en el repositorio remoto en </a:t>
            </a:r>
            <a:r>
              <a:rPr lang="es-ES" dirty="0" err="1"/>
              <a:t>commits</a:t>
            </a:r>
            <a:r>
              <a:rPr lang="es-ES" dirty="0"/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912092B-ACEC-F590-DBE5-7CBA2DC3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3" y="3611966"/>
            <a:ext cx="4310062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0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00D0E-FDE6-25C1-845A-ED6A53A5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214F0-53E3-C4A3-7B21-20DB488A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dk1"/>
                </a:solidFill>
                <a:latin typeface="Bricolage Grotesque"/>
              </a:rPr>
              <a:t>Crear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HUB</a:t>
            </a:r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EE1A25C-B024-73B0-5922-DA764C2B2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D32581-79A0-7D23-013C-4A76565D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128712"/>
            <a:ext cx="108680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2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B79FB-99A1-5405-7090-62957D277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39F-2C47-C3AF-3CD0-5C4494D46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dk1"/>
                </a:solidFill>
                <a:latin typeface="Bricolage Grotesque"/>
              </a:rPr>
              <a:t>editar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HUB</a:t>
            </a:r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CC9A95F-9D23-CBD5-F9ED-EA9858B6C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591515-CDBA-20AD-C91D-4CE13BE2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" y="2050051"/>
            <a:ext cx="11558954" cy="27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4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3F816-8C68-CE66-8272-8285DB27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3A8C9-47A3-055A-6C57-BA74FED4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dk1"/>
                </a:solidFill>
                <a:latin typeface="Bricolage Grotesque"/>
              </a:rPr>
              <a:t>editar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HUB</a:t>
            </a:r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C859A2E-B0CF-F544-6DB1-2C816F328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023C66-984D-3CE9-EA74-07BC8F2E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93" y="854071"/>
            <a:ext cx="11558954" cy="275789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21AB08D-C70E-B9C3-9FBB-F71310C4C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07" y="3734517"/>
            <a:ext cx="11287326" cy="285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3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01E8D-F555-D922-BD69-5CF047A4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4325E-8BCD-A556-8829-C31BC73AB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rgbClr val="FF0000"/>
                </a:solidFill>
                <a:latin typeface="Bricolage Grotesque"/>
              </a:rPr>
              <a:t>EN GIT HUB NO HAY ÁREA DE PREPARACIÓN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73B8E4-217E-B8F4-2272-55131C6F1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575A79-959D-016D-6410-118869A3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020"/>
            <a:ext cx="12192000" cy="27406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300FEF-DA3E-B6E0-322B-985DEBE57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521975" y="3818836"/>
            <a:ext cx="6489290" cy="29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2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EDE45-85E2-48DF-7BFC-385215C37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F1FF8-42AD-D15C-1B9F-7E2265D1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rgbClr val="FF0000"/>
                </a:solidFill>
                <a:latin typeface="Bricolage Grotesque"/>
              </a:rPr>
              <a:t>EN GIT HUB NO HAY ÁREA DE PREPARACIÓN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57D6DA7-772E-AE55-C96F-6B2A9E82E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C7B7DD-E86A-0D50-DE96-3DEBB59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020"/>
            <a:ext cx="12192000" cy="27406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8263AA-F340-0C31-3D5A-A4959B5F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521975" y="3818836"/>
            <a:ext cx="6489290" cy="29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BC875-3A06-14B7-74DC-3F72D336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33845-F0E6-2136-C47C-7CAC7443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ver los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B71535C-4B4E-ACD2-0B85-8BC2E604E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B4F89B-0239-941A-6F40-6E4424D61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520"/>
            <a:ext cx="12192000" cy="35366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4D7FF16-7460-7BB5-FAF9-0C91A09D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781" y="4446055"/>
            <a:ext cx="7942362" cy="24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2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AC8C7-B812-3014-EFED-6629B0468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38136-9915-90D7-6A37-1BFA0E20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operaciones no permitidas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BD7631-E5B9-60B0-FA79-45B69AB01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E201C9-191F-8A9A-A252-5677C3C4EE7A}"/>
              </a:ext>
            </a:extLst>
          </p:cNvPr>
          <p:cNvSpPr txBox="1"/>
          <p:nvPr/>
        </p:nvSpPr>
        <p:spPr>
          <a:xfrm>
            <a:off x="1102584" y="1873045"/>
            <a:ext cx="1047426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Desde el portal de GitHub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 se permiten realizar las siguientes operaciones: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 puede ver el contenido de un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pero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NO se puede modificar su contenido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Solo se puede modificar el contenido del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útlimo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No se puede volver a un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como si fuera un CHECKOUT.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Si permite descargarse el contenido.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No se pueden eliminar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commits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ya creados.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Se pueden crear ramas desde el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actual, no desde uno anterior.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Si se pueden eliminar ramas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realizar todas estas operaciones hay que bajarse el repositorio y trabajar localmente en Git y luego subir los cambios que se quieran hacer.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751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32C0-1BC2-6414-03A4-19C4BD0F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CAFA4-8876-C573-5817-F64663EAF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crear una rama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1D1C7D2-0650-6BC9-FDFE-804FEDB4F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7FB13A-7E80-E2E4-A3C9-8A4E7D23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30" y="1403593"/>
            <a:ext cx="6122618" cy="16964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7D21865-CDB6-86D3-F77D-4E40AB2F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488" y="3611966"/>
            <a:ext cx="7005484" cy="28087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0C917F-0A58-371A-5791-1519996A6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3" y="1284452"/>
            <a:ext cx="4741453" cy="196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6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AAB04-323B-9F17-9919-E2EB0088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29F0F-88C2-4941-52BA-EA36D331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borrar una rama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CE486C-F45C-2F9C-7E54-C3EBF269B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745899-2383-93CD-B33F-0F5127B2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2" y="1887941"/>
            <a:ext cx="116776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1C8A-C2B5-94AE-7E9F-C06624107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10AC4-068A-5C8C-344C-6C4A2AEC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2" y="154744"/>
            <a:ext cx="11336258" cy="604911"/>
          </a:xfrm>
        </p:spPr>
        <p:txBody>
          <a:bodyPr>
            <a:normAutofit fontScale="90000"/>
          </a:bodyPr>
          <a:lstStyle/>
          <a:p>
            <a:r>
              <a:rPr lang="es-ES" dirty="0"/>
              <a:t>Características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3DBB72-198E-C509-C23B-B43C63EF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" y="1446029"/>
            <a:ext cx="10462507" cy="399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33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756F2-DEAF-40E9-E65F-9314F6A32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3973D-E1EE-DC09-E3B8-A4A7028F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comparar rama con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main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C983299-141F-CEA5-E9EE-A9035F1E4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4EE8DB-C9AB-547E-A5E1-72419133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4" y="2722317"/>
            <a:ext cx="5886303" cy="252073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7CCC5B-7F77-5CE6-EE6F-B64EF5F8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196" y="1956924"/>
            <a:ext cx="5886303" cy="40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56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BE5FF-0F64-7B7A-9ED0-CBB5F5574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3C108-2697-684F-A93F-CD80FB4D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FUSIONAR rama con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main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–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pull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request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1A604A-08A8-F713-7917-096FED01D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8C06D8-5600-0F9B-2C2E-310C8304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1165275"/>
            <a:ext cx="6238875" cy="2905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9A1DD6-D109-5416-3E95-2B831143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206" y="1101151"/>
            <a:ext cx="4320642" cy="295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50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D95D2-9EF0-5A9D-3849-6F766053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8476F-4959-1C79-675B-30192DB9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FUSIONAR rama con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main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–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pull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request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6C527B1-5953-7222-41D2-A2E2606D0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2D22D9-7EF2-68DA-C367-433298A8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5" y="1111641"/>
            <a:ext cx="6286500" cy="56197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782D90-83D5-DDD8-A81D-012945F6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640" y="2057931"/>
            <a:ext cx="4775458" cy="31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5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1FD6A-B493-A07B-96C7-1E83936BB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B082E-CCFA-FEC8-6B93-9DAE0BC1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FUSIONAR rama con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main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–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pull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request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9252B8C-7073-389E-C22D-C5CDB908F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F3AFD5-9C09-44FA-5A7D-A04A6688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31" y="1387110"/>
            <a:ext cx="9855904" cy="44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37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63546-9503-4F3B-8847-C7F19AE5D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99E05-08CA-6590-4297-974DD7D7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>
                <a:solidFill>
                  <a:schemeClr val="dk1"/>
                </a:solidFill>
                <a:latin typeface="Bricolage Grotesque"/>
              </a:rPr>
              <a:t>FUSIONAR rama con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main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–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pull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request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FDDC7F-127A-3A53-04BE-043E46542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1CC369-5143-97ED-0565-B5786131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76350"/>
            <a:ext cx="8686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80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E34BE-9F7B-B5BF-6908-5C2E616B0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F157B-6F95-B433-765E-C546FD134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clone – descargar una copia a local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E108E8-E3B2-AE4F-1C8C-E81B37DE5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7776D5-CDFA-5424-45DD-9B4F0E45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052512"/>
            <a:ext cx="118586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17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3F0A4-A6C5-EA91-7C6E-6CE00F447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E0DD8-72DA-3049-3FD8-BA62E9BF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clone – descargar una copia a local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D7B11E8-5E7D-3ACC-4138-8F4165D72F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C6CBDF6-D905-A13A-D63B-8D7D8462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54" y="1022401"/>
            <a:ext cx="9221891" cy="55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39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E47D-5E76-09EC-A429-B727BB24D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34604-1089-B7B8-2001-DC11F659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push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– subir un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a repositorio remoto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00045DA-96E0-93AB-3D8A-47088A01A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22E39C-9AF6-CE38-2E34-E6B5E0BC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60" y="1267285"/>
            <a:ext cx="90487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73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C1BA-F014-B82B-5E36-7C25BB77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EFBCFA-69BB-3D74-E19C-E5319C19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push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– subir un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a repositorio remoto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B9618B9-4E01-8102-17FC-3A7E19016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B54773-B623-9E8F-E53F-E2B2A385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6" y="988295"/>
            <a:ext cx="4911818" cy="29223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3EF0BA-6850-B357-CA35-3227A840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073" y="3611966"/>
            <a:ext cx="5540775" cy="29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51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5A571-2A66-E628-0F7A-DD06D6299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9DFEF-B86E-EB97-816B-4501418B9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34" y="323388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pushII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– subir una rama local a remoto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237FB8-050F-7929-BFF9-167BABF90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05C442A-E798-B947-8FEB-E3AC50BF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200612"/>
            <a:ext cx="92487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2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0AC76-749A-AB1A-80E3-0DD6B9685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52" y="154744"/>
            <a:ext cx="11336258" cy="604911"/>
          </a:xfrm>
        </p:spPr>
        <p:txBody>
          <a:bodyPr>
            <a:normAutofit fontScale="90000"/>
          </a:bodyPr>
          <a:lstStyle/>
          <a:p>
            <a:r>
              <a:rPr lang="es-ES" dirty="0"/>
              <a:t>Características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F04C51F4-F1B8-FEBC-3DD4-121863723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566554"/>
              </p:ext>
            </p:extLst>
          </p:nvPr>
        </p:nvGraphicFramePr>
        <p:xfrm>
          <a:off x="442452" y="959698"/>
          <a:ext cx="11336260" cy="5743557"/>
        </p:xfrm>
        <a:graphic>
          <a:graphicData uri="http://schemas.openxmlformats.org/drawingml/2006/table">
            <a:tbl>
              <a:tblPr/>
              <a:tblGrid>
                <a:gridCol w="2167863">
                  <a:extLst>
                    <a:ext uri="{9D8B030D-6E8A-4147-A177-3AD203B41FA5}">
                      <a16:colId xmlns:a16="http://schemas.microsoft.com/office/drawing/2014/main" val="2167492352"/>
                    </a:ext>
                  </a:extLst>
                </a:gridCol>
                <a:gridCol w="4249935">
                  <a:extLst>
                    <a:ext uri="{9D8B030D-6E8A-4147-A177-3AD203B41FA5}">
                      <a16:colId xmlns:a16="http://schemas.microsoft.com/office/drawing/2014/main" val="3067045377"/>
                    </a:ext>
                  </a:extLst>
                </a:gridCol>
                <a:gridCol w="4918462">
                  <a:extLst>
                    <a:ext uri="{9D8B030D-6E8A-4147-A177-3AD203B41FA5}">
                      <a16:colId xmlns:a16="http://schemas.microsoft.com/office/drawing/2014/main" val="380521531"/>
                    </a:ext>
                  </a:extLst>
                </a:gridCol>
              </a:tblGrid>
              <a:tr h="3184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s-E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</a:t>
                      </a: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🛠️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GitHub</a:t>
                      </a: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🌐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348937"/>
                  </a:ext>
                </a:extLst>
              </a:tr>
              <a:tr h="60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Definición</a:t>
                      </a:r>
                      <a:endParaRPr lang="es-E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 de control de versiones distribuido.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Plataforma en la nube basada en Git para colaborar en proyectos.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569083"/>
                  </a:ext>
                </a:extLst>
              </a:tr>
              <a:tr h="60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Instalación</a:t>
                      </a:r>
                      <a:endParaRPr lang="es-ES" sz="1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instala en tu computadora (CLI o GUI).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Servicio en línea (web y app), no requiere instalación.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668890"/>
                  </a:ext>
                </a:extLst>
              </a:tr>
              <a:tr h="60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Uso principal</a:t>
                      </a:r>
                      <a:endParaRPr lang="es-E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Llevar el historial de cambios en proyectos de manera local.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Compartir, colaborar y gestionar repositorios en equipo.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307531"/>
                  </a:ext>
                </a:extLst>
              </a:tr>
              <a:tr h="60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Repositorios</a:t>
                      </a:r>
                      <a:endParaRPr lang="es-E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Guardados en la máquina local.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Guardados en la nube y accesibles desde cualquier lugar.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068506"/>
                  </a:ext>
                </a:extLst>
              </a:tr>
              <a:tr h="60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Colaboración</a:t>
                      </a:r>
                      <a:endParaRPr lang="es-E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Más complejo, requiere intercambiar cambios manualmente.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Facilita la colaboración mediante </a:t>
                      </a:r>
                      <a:r>
                        <a:rPr lang="es-ES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pull</a:t>
                      </a:r>
                      <a:r>
                        <a:rPr lang="es-ES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requests</a:t>
                      </a: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issues</a:t>
                      </a: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s-ES" sz="14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forks</a:t>
                      </a: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082295"/>
                  </a:ext>
                </a:extLst>
              </a:tr>
              <a:tr h="60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Acceso</a:t>
                      </a:r>
                      <a:endParaRPr lang="es-E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 offline (se sincroniza manualmente con otros repos).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Online (requiere cuenta), aunque permite clonar y trabajar offline.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568477"/>
                  </a:ext>
                </a:extLst>
              </a:tr>
              <a:tr h="60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Automatización</a:t>
                      </a:r>
                      <a:endParaRPr lang="es-E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incluye.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Tiene </a:t>
                      </a: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GitHub </a:t>
                      </a:r>
                      <a:r>
                        <a:rPr lang="es-E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Actions</a:t>
                      </a: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para CI/CD, despliegues y pruebas automáticas.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150623"/>
                  </a:ext>
                </a:extLst>
              </a:tr>
              <a:tr h="60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E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 del usuario y la máquina local.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Escaneo de seguridad, control de permisos y protección de ramas.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822924"/>
                  </a:ext>
                </a:extLst>
              </a:tr>
              <a:tr h="6027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Popularidad</a:t>
                      </a:r>
                      <a:endParaRPr lang="es-E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 para muchos sistemas (GitLab, Bitbucket, GitHub).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E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Una de las plataformas más usadas por la comunidad de desarrollo.</a:t>
                      </a:r>
                    </a:p>
                  </a:txBody>
                  <a:tcPr marL="33000" marR="33000" marT="16500" marB="165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02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219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560A7-5F5D-2C74-B52A-584BD098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49582-9CB8-481F-9916-F8FAAB95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pushII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– subir una rama local a remoto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9F21492-E272-B818-E0FF-1DC10DAF7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57CE4E-D89B-07D1-0C76-91B0BE7C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6" y="1285162"/>
            <a:ext cx="5402260" cy="31419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345870-638E-92FD-B16B-F941827F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153" y="2997591"/>
            <a:ext cx="619927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58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EE5CF-A690-756D-DA74-665472F76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A0FC6-4105-2706-7286-7D6854FF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puLL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– bajar un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a un repositorio local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107252-F5B9-2CCF-F789-A5AB6D0F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5E85FC-F382-DADC-B70C-2CAA5AF0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1192616"/>
            <a:ext cx="6286500" cy="24193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51DA86-0CFD-F88A-9196-9DC11E28B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629" y="4073062"/>
            <a:ext cx="84296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6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2BF9B-351B-F984-ECC5-F7081DE4C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8DD98-95B1-5A09-31AA-ED85F2B2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commit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ficheros repositorio</a:t>
            </a:r>
            <a:br>
              <a:rPr lang="es-ES" b="1" dirty="0">
                <a:solidFill>
                  <a:schemeClr val="dk1"/>
                </a:solidFill>
                <a:latin typeface="Bricolage Grotesque"/>
              </a:rPr>
            </a:b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Merge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– fusionar local con remoto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76A22CD-4820-0F07-79AF-04373131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42937E-A07E-D862-2D1D-EDE326A02FFC}"/>
              </a:ext>
            </a:extLst>
          </p:cNvPr>
          <p:cNvSpPr txBox="1"/>
          <p:nvPr/>
        </p:nvSpPr>
        <p:spPr>
          <a:xfrm>
            <a:off x="633046" y="1580641"/>
            <a:ext cx="9266903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 No se puede hacer un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de un repositorio local a uno remoto directamente. 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- Para poder fusionarlos habría que seguir los siguientes pasos: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Crear una rama  con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en el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repositorio local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 los cambios actuales.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Bajarse con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el último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del repositorio remoto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Fusionar con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la rama creada en el repositorio local con el último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descargado.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Subir con un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la fusión del repositorio local al remoto.</a:t>
            </a:r>
          </a:p>
        </p:txBody>
      </p:sp>
    </p:spTree>
    <p:extLst>
      <p:ext uri="{BB962C8B-B14F-4D97-AF65-F5344CB8AC3E}">
        <p14:creationId xmlns:p14="http://schemas.microsoft.com/office/powerpoint/2010/main" val="371056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0E51B-EB7D-7134-05E5-4214EC83B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4C05C-9580-7172-9314-16F074D4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1451102" cy="60491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dk1"/>
                </a:solidFill>
                <a:latin typeface="Bricolage Grotesque"/>
                <a:ea typeface="Bricolage Grotesque"/>
              </a:rPr>
              <a:t>E</a:t>
            </a:r>
            <a:r>
              <a:rPr lang="en" b="1" dirty="0">
                <a:solidFill>
                  <a:schemeClr val="dk1"/>
                </a:solidFill>
                <a:latin typeface="Bricolage Grotesque"/>
                <a:ea typeface="Bricolage Grotesque"/>
              </a:rPr>
              <a:t>structura git hub</a:t>
            </a:r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D00129-7E94-8243-6D78-DA31514BD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52" y="2007922"/>
            <a:ext cx="5240116" cy="2028569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s-ES" sz="1400" dirty="0">
                <a:latin typeface="Assistant" pitchFamily="2" charset="-79"/>
                <a:cs typeface="Assistant" pitchFamily="2" charset="-79"/>
              </a:rPr>
              <a:t>Git Hub es Un repositorio de </a:t>
            </a:r>
            <a:r>
              <a:rPr lang="es-ES" sz="1400" b="1" dirty="0">
                <a:latin typeface="Assistant" pitchFamily="2" charset="-79"/>
                <a:cs typeface="Assistant" pitchFamily="2" charset="-79"/>
              </a:rPr>
              <a:t>código</a:t>
            </a:r>
            <a:r>
              <a:rPr lang="es-ES" sz="1400" dirty="0">
                <a:latin typeface="Assistant" pitchFamily="2" charset="-79"/>
                <a:cs typeface="Assistant" pitchFamily="2" charset="-79"/>
              </a:rPr>
              <a:t> remoto. es una versión de tu proyecto que se </a:t>
            </a:r>
            <a:r>
              <a:rPr lang="es-ES" sz="1400" b="1" dirty="0">
                <a:latin typeface="Assistant" pitchFamily="2" charset="-79"/>
                <a:cs typeface="Assistant" pitchFamily="2" charset="-79"/>
              </a:rPr>
              <a:t>almacena en un servidor accesible a través de una red, como Internet</a:t>
            </a:r>
            <a:r>
              <a:rPr lang="es-ES" sz="1400" dirty="0">
                <a:latin typeface="Assistant" pitchFamily="2" charset="-79"/>
                <a:cs typeface="Assistant" pitchFamily="2" charset="-79"/>
              </a:rPr>
              <a:t>. Permite a varios desarrolladores </a:t>
            </a:r>
            <a:r>
              <a:rPr lang="es-ES" sz="1400" b="1" dirty="0">
                <a:latin typeface="Assistant" pitchFamily="2" charset="-79"/>
                <a:cs typeface="Assistant" pitchFamily="2" charset="-79"/>
              </a:rPr>
              <a:t>colaborar</a:t>
            </a:r>
            <a:r>
              <a:rPr lang="es-ES" sz="1400" dirty="0">
                <a:latin typeface="Assistant" pitchFamily="2" charset="-79"/>
                <a:cs typeface="Assistant" pitchFamily="2" charset="-79"/>
              </a:rPr>
              <a:t> en el mismo </a:t>
            </a:r>
            <a:r>
              <a:rPr lang="es-ES" sz="1400" b="1" dirty="0">
                <a:latin typeface="Assistant" pitchFamily="2" charset="-79"/>
                <a:cs typeface="Assistant" pitchFamily="2" charset="-79"/>
              </a:rPr>
              <a:t>código</a:t>
            </a:r>
            <a:r>
              <a:rPr lang="es-ES" sz="1400" dirty="0">
                <a:latin typeface="Assistant" pitchFamily="2" charset="-79"/>
                <a:cs typeface="Assistant" pitchFamily="2" charset="-79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462EF5-D5BC-6D34-C5B2-4E58C3E58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631" y="1341337"/>
            <a:ext cx="5240117" cy="41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8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B2459B-FFDC-43C9-F4C7-1C14666DEFF4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229215" y="1289184"/>
            <a:ext cx="6624692" cy="488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defTabSz="1219170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s-ES" altLang="es-ES" sz="1600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El flujo de trabajo entre repositorios locales y remotos sigue estos pasos:</a:t>
            </a:r>
          </a:p>
          <a:p>
            <a:pPr algn="l" defTabSz="1219170" eaLnBrk="0" fontAlgn="base" hangingPunct="0">
              <a:lnSpc>
                <a:spcPct val="150000"/>
              </a:lnSpc>
              <a:spcAft>
                <a:spcPct val="0"/>
              </a:spcAft>
              <a:buFontTx/>
              <a:buAutoNum type="arabicPeriod"/>
            </a:pP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Clonar o inicializar (</a:t>
            </a:r>
            <a:r>
              <a:rPr lang="es-ES" altLang="es-ES" sz="1600" b="1" cap="none" dirty="0" err="1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Working</a:t>
            </a: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es-ES" altLang="es-ES" sz="1600" b="1" cap="none" dirty="0" err="1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Directory</a:t>
            </a: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)</a:t>
            </a:r>
            <a:r>
              <a:rPr lang="es-ES" altLang="es-ES" sz="1600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: Creas un repositorio local, ya sea desde cero o clonando uno remoto</a:t>
            </a: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.</a:t>
            </a:r>
          </a:p>
          <a:p>
            <a:pPr algn="l" defTabSz="1219170" eaLnBrk="0" fontAlgn="base" hangingPunct="0">
              <a:lnSpc>
                <a:spcPct val="150000"/>
              </a:lnSpc>
              <a:spcAft>
                <a:spcPct val="0"/>
              </a:spcAft>
              <a:buFontTx/>
              <a:buAutoNum type="arabicPeriod" startAt="2"/>
            </a:pP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Realizar cambios (</a:t>
            </a:r>
            <a:r>
              <a:rPr lang="es-ES" altLang="es-ES" sz="1600" b="1" cap="none" dirty="0" err="1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Working</a:t>
            </a: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es-ES" altLang="es-ES" sz="1600" b="1" cap="none" dirty="0" err="1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Directory</a:t>
            </a: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)</a:t>
            </a:r>
            <a:r>
              <a:rPr lang="es-ES" altLang="es-ES" sz="1600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: Modificas archivos en tu directorio de trabajo local.</a:t>
            </a:r>
          </a:p>
          <a:p>
            <a:pPr algn="l" defTabSz="1219170" eaLnBrk="0" fontAlgn="base" hangingPunct="0">
              <a:lnSpc>
                <a:spcPct val="150000"/>
              </a:lnSpc>
              <a:spcAft>
                <a:spcPct val="0"/>
              </a:spcAft>
              <a:buFontTx/>
              <a:buAutoNum type="arabicPeriod" startAt="3"/>
            </a:pP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Preparar cambios (</a:t>
            </a:r>
            <a:r>
              <a:rPr lang="es-ES" altLang="es-ES" sz="1600" b="1" cap="none" dirty="0" err="1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Stating</a:t>
            </a: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es-ES" altLang="es-ES" sz="1600" b="1" cap="none" dirty="0" err="1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Area</a:t>
            </a: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)</a:t>
            </a:r>
            <a:r>
              <a:rPr lang="es-ES" altLang="es-ES" sz="1600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: Añades los cambios al área de preparación</a:t>
            </a: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.</a:t>
            </a:r>
          </a:p>
          <a:p>
            <a:pPr algn="l" defTabSz="1219170" eaLnBrk="0" fontAlgn="base" hangingPunct="0">
              <a:lnSpc>
                <a:spcPct val="150000"/>
              </a:lnSpc>
              <a:spcAft>
                <a:spcPct val="0"/>
              </a:spcAft>
              <a:buFontTx/>
              <a:buAutoNum type="arabicPeriod" startAt="4"/>
            </a:pP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Confirmar cambios (Local Repo)</a:t>
            </a:r>
            <a:r>
              <a:rPr lang="es-ES" altLang="es-ES" sz="1600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.</a:t>
            </a:r>
          </a:p>
          <a:p>
            <a:pPr algn="l" defTabSz="1219170" eaLnBrk="0" fontAlgn="base" hangingPunct="0">
              <a:lnSpc>
                <a:spcPct val="150000"/>
              </a:lnSpc>
              <a:spcAft>
                <a:spcPct val="0"/>
              </a:spcAft>
              <a:buFontTx/>
              <a:buAutoNum type="arabicPeriod" startAt="5"/>
            </a:pPr>
            <a:r>
              <a:rPr lang="es-ES" altLang="es-ES" sz="1600" b="1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Sincronizar con remoto (Remote Repo)</a:t>
            </a:r>
            <a:r>
              <a:rPr lang="es-ES" altLang="es-ES" sz="1600" cap="none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:</a:t>
            </a:r>
          </a:p>
          <a:p>
            <a:pPr marL="609585" lvl="1" algn="l" defTabSz="121917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Obtienes cambios del repositorio.</a:t>
            </a:r>
          </a:p>
          <a:p>
            <a:pPr marL="609585" lvl="1" algn="l" defTabSz="121917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ES" altLang="es-ES" sz="16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Envías tus cambios al repositorio remoto.</a:t>
            </a:r>
            <a:endParaRPr lang="es-ES" altLang="es-E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B067EE-7B40-5E75-86D1-34AEFA482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908" y="969886"/>
            <a:ext cx="4399112" cy="57950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2074FB-B553-202E-6E2D-0F4EBD3F9576}"/>
              </a:ext>
            </a:extLst>
          </p:cNvPr>
          <p:cNvSpPr txBox="1">
            <a:spLocks/>
          </p:cNvSpPr>
          <p:nvPr/>
        </p:nvSpPr>
        <p:spPr>
          <a:xfrm>
            <a:off x="633046" y="126609"/>
            <a:ext cx="11451102" cy="604911"/>
          </a:xfrm>
          <a:prstGeom prst="rect">
            <a:avLst/>
          </a:prstGeom>
          <a:noFill/>
          <a:ln w="0" cap="sq">
            <a:noFill/>
            <a:miter lim="800000"/>
          </a:ln>
        </p:spPr>
        <p:txBody>
          <a:bodyPr vert="horz" lIns="91440" tIns="91440" rIns="91440" bIns="91440" rtlCol="0" anchor="b">
            <a:normAutofit fontScale="97500"/>
          </a:bodyPr>
          <a:lstStyle>
            <a:lvl1pPr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dk1"/>
                </a:solidFill>
                <a:latin typeface="Bricolage Grotesque"/>
                <a:ea typeface="Bricolage Grotesque"/>
              </a:rPr>
              <a:t>Flujo de trabajo </a:t>
            </a:r>
            <a:r>
              <a:rPr lang="en" b="1">
                <a:solidFill>
                  <a:schemeClr val="dk1"/>
                </a:solidFill>
                <a:latin typeface="Bricolage Grotesque"/>
                <a:ea typeface="Bricolage Grotesque"/>
              </a:rPr>
              <a:t>git hub</a:t>
            </a:r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25B68-CEE7-6762-E9CD-B1CA04B7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4B791-241E-0695-939C-3DD282921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1451102" cy="60491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dk1"/>
                </a:solidFill>
                <a:latin typeface="Bricolage Grotesque"/>
                <a:ea typeface="Bricolage Grotesque"/>
              </a:rPr>
              <a:t>Flujo de trabajo </a:t>
            </a:r>
            <a:r>
              <a:rPr lang="en" b="1" dirty="0">
                <a:solidFill>
                  <a:schemeClr val="dk1"/>
                </a:solidFill>
                <a:latin typeface="Bricolage Grotesque"/>
                <a:ea typeface="Bricolage Grotesque"/>
              </a:rPr>
              <a:t>git hub</a:t>
            </a:r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17B1476-734D-F36F-34C9-36180FFDA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35484"/>
            <a:ext cx="6358597" cy="5576976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s-E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Se puede crear un repositorio en Git Hub de dos formas</a:t>
            </a:r>
            <a:r>
              <a:rPr lang="es-ES" sz="1200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Desde la herramienta web de Git Hub.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Desde un repositorio local con Git y luego subirlo a la herramienta web de Git Hub.</a:t>
            </a:r>
          </a:p>
          <a:p>
            <a:pPr lvl="1">
              <a:lnSpc>
                <a:spcPct val="150000"/>
              </a:lnSpc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s-E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COMANDOS: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1" u="sng" cap="none" dirty="0" err="1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s-E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Permite </a:t>
            </a:r>
            <a:r>
              <a:rPr lang="es-ES" sz="1400" b="1" cap="none" dirty="0">
                <a:latin typeface="Arial" panose="020B0604020202020204" pitchFamily="34" charset="0"/>
                <a:cs typeface="Arial" panose="020B0604020202020204" pitchFamily="34" charset="0"/>
              </a:rPr>
              <a:t>subir un repositorio local a uno remoto</a:t>
            </a:r>
            <a:r>
              <a:rPr lang="es-E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1" u="sng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Descarga un repositorio entero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desde GitHub (o cualquier remoto) y crea una copia local en tu computadora. La primera vez que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quieres obtener una copia de un repo en tu máquina.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1" u="sng" cap="none" dirty="0" err="1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s-ES" sz="1400" cap="none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Descarga los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cambios nuevos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desde el repositorio remoto (GitHub)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y los fusiona con tu copia local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Cuando ya tienes el repo clonado y quieres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actualizarlo con los últimos cambios.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 Descarga los cambios nuevos del repositorio remoto, pero NO los fusiona con tu copia local. Cuando quieres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ver qué hay de nuevo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en el remoto antes de combinarlo con tu código.</a:t>
            </a:r>
            <a:endParaRPr lang="es-ES" sz="1400" b="1" u="sng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43F04D-EAEC-C4DD-D7B1-1995F432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597" y="1948130"/>
            <a:ext cx="5531530" cy="355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4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D90BB-08FC-696E-28F8-91B8FB9A0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D1E08-007D-DFC0-1AB9-7E16CEDF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dk1"/>
                </a:solidFill>
                <a:latin typeface="Bricolage Grotesque"/>
              </a:rPr>
              <a:t>Instalación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HUB</a:t>
            </a:r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3EA9BC-21F5-A5B5-A55A-4FE28AED6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7EDF1A-9F20-5D42-599F-5FD29AEE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1229926"/>
            <a:ext cx="10943802" cy="53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9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CDE4-D85B-9048-19C5-9EA45ADA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64E8D-EEE2-4F0E-964E-BA29439B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dk1"/>
                </a:solidFill>
                <a:latin typeface="Bricolage Grotesque"/>
              </a:rPr>
              <a:t>Instalación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HUB</a:t>
            </a:r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18F2971-EE0F-180C-68BF-E424DBF2A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9D046F-BF9F-2DFD-621C-B38BE2AA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95" y="2636925"/>
            <a:ext cx="5354799" cy="19500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FB6ED5-F613-6841-3495-73BCBA869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44" y="1124257"/>
            <a:ext cx="56292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40C67-078B-7F13-B50F-DB1A2A79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48009-034D-8318-7484-2B845361B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6" y="126609"/>
            <a:ext cx="10943802" cy="60491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dk1"/>
                </a:solidFill>
                <a:latin typeface="Bricolage Grotesque"/>
              </a:rPr>
              <a:t>Crear contenido repositorio </a:t>
            </a:r>
            <a:r>
              <a:rPr lang="es-ES" b="1" dirty="0" err="1">
                <a:solidFill>
                  <a:schemeClr val="dk1"/>
                </a:solidFill>
                <a:latin typeface="Bricolage Grotesque"/>
              </a:rPr>
              <a:t>git</a:t>
            </a:r>
            <a:r>
              <a:rPr lang="es-ES" b="1" dirty="0">
                <a:solidFill>
                  <a:schemeClr val="dk1"/>
                </a:solidFill>
                <a:latin typeface="Bricolage Grotesque"/>
              </a:rPr>
              <a:t> HUB</a:t>
            </a:r>
            <a:endParaRPr lang="es-E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31249D6-4565-5E7B-04BB-06D7DF250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893" y="3246032"/>
            <a:ext cx="10943802" cy="365934"/>
          </a:xfrm>
          <a:prstGeom prst="rect">
            <a:avLst/>
          </a:prstGeom>
          <a:noFill/>
          <a:ln w="317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722046-30C8-89EF-5C56-9D219584B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880126"/>
            <a:ext cx="86582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12280"/>
      </p:ext>
    </p:extLst>
  </p:cSld>
  <p:clrMapOvr>
    <a:masterClrMapping/>
  </p:clrMapOvr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8899</TotalTime>
  <Words>951</Words>
  <Application>Microsoft Office PowerPoint</Application>
  <PresentationFormat>Panorámica</PresentationFormat>
  <Paragraphs>92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Assistant</vt:lpstr>
      <vt:lpstr>Bricolage Grotesque</vt:lpstr>
      <vt:lpstr>Gill Sans MT</vt:lpstr>
      <vt:lpstr>Symbol</vt:lpstr>
      <vt:lpstr>Wingdings</vt:lpstr>
      <vt:lpstr>Paquete</vt:lpstr>
      <vt:lpstr>Presentación de PowerPoint</vt:lpstr>
      <vt:lpstr>Características</vt:lpstr>
      <vt:lpstr>Características</vt:lpstr>
      <vt:lpstr>Estructura git hub</vt:lpstr>
      <vt:lpstr>Presentación de PowerPoint</vt:lpstr>
      <vt:lpstr>Flujo de trabajo git hub</vt:lpstr>
      <vt:lpstr>Instalación git HUB</vt:lpstr>
      <vt:lpstr>Instalación git HUB</vt:lpstr>
      <vt:lpstr>Crear contenido repositorio git HUB</vt:lpstr>
      <vt:lpstr>Subir un repositorio desde git local forma 3 git HUB</vt:lpstr>
      <vt:lpstr>Crear ficheros repositorio git HUB</vt:lpstr>
      <vt:lpstr>editar ficheros repositorio git HUB</vt:lpstr>
      <vt:lpstr>editar ficheros repositorio git HUB</vt:lpstr>
      <vt:lpstr>commit ficheros repositorio EN GIT HUB NO HAY ÁREA DE PREPARACIÓN</vt:lpstr>
      <vt:lpstr>commit ficheros repositorio EN GIT HUB NO HAY ÁREA DE PREPARACIÓN</vt:lpstr>
      <vt:lpstr>commit ficheros repositorio ver los commits</vt:lpstr>
      <vt:lpstr>commit ficheros repositorio operaciones no permitidas</vt:lpstr>
      <vt:lpstr>commit ficheros repositorio crear una rama</vt:lpstr>
      <vt:lpstr>commit ficheros repositorio borrar una rama</vt:lpstr>
      <vt:lpstr>commit ficheros repositorio comparar rama con main</vt:lpstr>
      <vt:lpstr>commit ficheros repositorio FUSIONAR rama con main – pull request</vt:lpstr>
      <vt:lpstr>commit ficheros repositorio FUSIONAR rama con main – pull request</vt:lpstr>
      <vt:lpstr>commit ficheros repositorio FUSIONAR rama con main – pull request</vt:lpstr>
      <vt:lpstr>commit ficheros repositorio FUSIONAR rama con main – pull request</vt:lpstr>
      <vt:lpstr>commit ficheros repositorio git clone – descargar una copia a local</vt:lpstr>
      <vt:lpstr>commit ficheros repositorio git clone – descargar una copia a local</vt:lpstr>
      <vt:lpstr>commit ficheros repositorio git push – subir un commit a repositorio remoto</vt:lpstr>
      <vt:lpstr>commit ficheros repositorio git push – subir un commit a repositorio remoto</vt:lpstr>
      <vt:lpstr>commit ficheros repositorio git pushII – subir una rama local a remoto</vt:lpstr>
      <vt:lpstr>commit ficheros repositorio git pushII – subir una rama local a remoto</vt:lpstr>
      <vt:lpstr>commit ficheros repositorio git puLL – bajar un commit a un repositorio local</vt:lpstr>
      <vt:lpstr>commit ficheros repositorio git Merge– fusionar local con remoto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del Amo Torres</dc:creator>
  <cp:lastModifiedBy>Carlos del Amo Torres</cp:lastModifiedBy>
  <cp:revision>130</cp:revision>
  <dcterms:created xsi:type="dcterms:W3CDTF">2025-07-16T07:53:39Z</dcterms:created>
  <dcterms:modified xsi:type="dcterms:W3CDTF">2025-10-22T11:39:25Z</dcterms:modified>
</cp:coreProperties>
</file>